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731520"/>
            <a:ext cx="109728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172033"/>
                </a:solidFill>
              </a:defRPr>
            </a:pPr>
            <a:r>
              <a:t>Real Estate Technology Case Study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2011680"/>
            <a:ext cx="100584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Hospitality Property Performance Analytics · Yisau Abdulwariz Ayomipo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Executive KPI Wall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t>2,200 stay records in scope</a:t>
            </a:r>
          </a:p>
          <a:p>
            <a:pPr>
              <a:spcAft>
                <a:spcPts val="1200"/>
              </a:spcAft>
              <a:defRPr sz="1700"/>
            </a:pPr>
            <a:r>
              <a:t>$1,129,716 booking value</a:t>
            </a:r>
          </a:p>
          <a:p>
            <a:pPr>
              <a:spcAft>
                <a:spcPts val="1200"/>
              </a:spcAft>
              <a:defRPr sz="1700"/>
            </a:pPr>
            <a:r>
              <a:t>$115.62 average ADR</a:t>
            </a:r>
          </a:p>
          <a:p>
            <a:pPr>
              <a:spcAft>
                <a:spcPts val="1200"/>
              </a:spcAft>
              <a:defRPr sz="1700"/>
            </a:pPr>
            <a:r>
              <a:t>8.4% cancellation rate · 21.6% repeat booking rate</a:t>
            </a:r>
          </a:p>
          <a:p>
            <a:pPr>
              <a:spcAft>
                <a:spcPts val="1200"/>
              </a:spcAft>
              <a:defRPr sz="1700"/>
            </a:pPr>
            <a:r>
              <a:t>43.1 average NPS · 10.1 minutes average wait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Property / Asset Lens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t>Top booking-value property in the supplied data: Capital Plaza ($198,111).</a:t>
            </a:r>
          </a:p>
          <a:p>
            <a:pPr>
              <a:spcAft>
                <a:spcPts val="1200"/>
              </a:spcAft>
              <a:defRPr sz="1700"/>
            </a:pPr>
            <a:r>
              <a:t>Average ADR ranges across the six properties, creating a pricing and mix-monitoring lens.</a:t>
            </a:r>
          </a:p>
          <a:p>
            <a:pPr>
              <a:spcAft>
                <a:spcPts val="1200"/>
              </a:spcAft>
              <a:defRPr sz="1700"/>
            </a:pPr>
            <a:r>
              <a:t>Repeat booking and cancellation are treated as demand-quality indicators alongside revenue metrics.</a:t>
            </a:r>
          </a:p>
          <a:p>
            <a:pPr>
              <a:spcAft>
                <a:spcPts val="1200"/>
              </a:spcAft>
              <a:defRPr sz="1700"/>
            </a:pPr>
            <a:r>
              <a:t>The dashboard supports hotel, channel, room-type and time-based exploration.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Technology 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t>Source CSV → Python/Pandas → KPI layer → interactive browser dashboard → Excel workbook → executive memo / presentation.</a:t>
            </a:r>
          </a:p>
          <a:p>
            <a:pPr>
              <a:spcAft>
                <a:spcPts val="1200"/>
              </a:spcAft>
              <a:defRPr sz="1700"/>
            </a:pPr>
            <a:r>
              <a:t>The same analytical logic is packaged for decision-makers and reviewers rather than locked inside a single visualization.</a:t>
            </a:r>
          </a:p>
          <a:p>
            <a:pPr>
              <a:spcAft>
                <a:spcPts val="1200"/>
              </a:spcAft>
              <a:defRPr sz="1700"/>
            </a:pPr>
            <a:r>
              <a:t>The architecture can be extended to leasing, property management, CRM, facilities and transaction datasets when those sources are available.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Board-Level 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t>Where is booking value concentrated, and is that concentration supported by healthy guest experience?</a:t>
            </a:r>
          </a:p>
          <a:p>
            <a:pPr>
              <a:spcAft>
                <a:spcPts val="1200"/>
              </a:spcAft>
              <a:defRPr sz="1700"/>
            </a:pPr>
            <a:r>
              <a:t>Which channels combine attractive value with repeat demand and manageable cancellation?</a:t>
            </a:r>
          </a:p>
          <a:p>
            <a:pPr>
              <a:spcAft>
                <a:spcPts val="1200"/>
              </a:spcAft>
              <a:defRPr sz="1700"/>
            </a:pPr>
            <a:r>
              <a:t>Where should management investigate pricing, service, cleanliness or waiting-time friction?</a:t>
            </a:r>
          </a:p>
          <a:p>
            <a:pPr>
              <a:spcAft>
                <a:spcPts val="1200"/>
              </a:spcAft>
              <a:defRPr sz="1700"/>
            </a:pPr>
            <a:r>
              <a:t>What additional property data would be required for a true investment underwriting or valuation model?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Integrity &amp; Scope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371600"/>
            <a:ext cx="10515600" cy="4754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200"/>
              </a:spcAft>
              <a:defRPr sz="1700"/>
            </a:pPr>
            <a:r>
              <a:t>This is a real-estate / PropTech demonstration using the supplied hospitality-property dataset as the underlying operating asset context.</a:t>
            </a:r>
          </a:p>
          <a:p>
            <a:pPr>
              <a:spcAft>
                <a:spcPts val="1200"/>
              </a:spcAft>
              <a:defRPr sz="1700"/>
            </a:pPr>
            <a:r>
              <a:t>It does not present invented rents, cap rates, property prices, occupancy assumptions or investment returns.</a:t>
            </a:r>
          </a:p>
          <a:p>
            <a:pPr>
              <a:spcAft>
                <a:spcPts val="1200"/>
              </a:spcAft>
              <a:defRPr sz="1700"/>
            </a:pPr>
            <a:r>
              <a:t>A direct real-estate valuation model would require verified property-level income, expenses, capex, financing and market evidence.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